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95" r:id="rId4"/>
    <p:sldId id="288" r:id="rId5"/>
    <p:sldId id="290" r:id="rId6"/>
    <p:sldId id="292" r:id="rId7"/>
    <p:sldId id="296" r:id="rId8"/>
    <p:sldId id="297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52E894-C065-4595-B09B-813A3C5EFEA7}" v="34" dt="2025-06-12T21:56:44.6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17" autoAdjust="0"/>
    <p:restoredTop sz="64165" autoAdjust="0"/>
  </p:normalViewPr>
  <p:slideViewPr>
    <p:cSldViewPr snapToGrid="0">
      <p:cViewPr varScale="1">
        <p:scale>
          <a:sx n="71" d="100"/>
          <a:sy n="71" d="100"/>
        </p:scale>
        <p:origin x="11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389266-1B27-4525-B165-AD1A73342BE1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F4460-6503-445B-8A56-0254AB65E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50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Здравствуйте, уважаемая комиссия! Тема дипломного проекта ……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F4460-6503-445B-8A56-0254AB65E7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014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Целью дипломного проектирования является создание …..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Задачи </a:t>
            </a:r>
            <a:r>
              <a:rPr lang="ru-RU" sz="12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дипломного проектирования 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представлены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слайде …….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ИЛИ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Функциональные задачи программного продукта: …….</a:t>
            </a:r>
            <a:endParaRPr lang="ru-RU" sz="1200" b="0" dirty="0">
              <a:solidFill>
                <a:schemeClr val="accent1"/>
              </a:solidFill>
              <a:effectLst/>
              <a:highlight>
                <a:srgbClr val="FFFF00"/>
              </a:highlight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ru-RU" sz="1200" kern="1200" dirty="0">
              <a:solidFill>
                <a:schemeClr val="tx1"/>
              </a:solidFill>
              <a:effectLst/>
              <a:highlight>
                <a:srgbClr val="FFFF00"/>
              </a:highlight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Данная тема актуальна на сегодняшний момент времени, так как …… (если есть)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F4460-6503-445B-8A56-0254AB65E7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150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Предметной областью   веб-приложения является….  (если есть)</a:t>
            </a:r>
          </a:p>
          <a:p>
            <a:r>
              <a:rPr lang="ru-RU" dirty="0"/>
              <a:t>Это…..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F4460-6503-445B-8A56-0254AB65E7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873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слайде представлены инструментальные средства для разработки программного продукта, </a:t>
            </a:r>
          </a:p>
          <a:p>
            <a:pPr lvl="0"/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архитектура ...... (клиент-серверная; )</a:t>
            </a:r>
          </a:p>
          <a:p>
            <a:pPr lvl="0"/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стороне клиента использовалось веб инструменты: …..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стороне сервера использовалось: …… 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этапе проектирования….. Использовались …. Для…….. 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ИЛИ ПРОСТО ПЕРЕЧИСЛИТЬ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F4460-6503-445B-8A56-0254AB65E7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9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этапе проектирования базы данных, была построена ER-модель базы данных ……., которая содержит …..  таблиц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F4460-6503-445B-8A56-0254AB65E7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890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процессе проектирования построена схема навигации, которая представлена на слайде.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F4460-6503-445B-8A56-0254AB65E7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906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Демонстрация программного продукта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При работе выделены … (количество)  ролей, (назвать кто ) ….</a:t>
            </a:r>
          </a:p>
          <a:p>
            <a:r>
              <a:rPr lang="ru-RU" dirty="0"/>
              <a:t> </a:t>
            </a:r>
          </a:p>
          <a:p>
            <a:endParaRPr lang="ru-RU" dirty="0"/>
          </a:p>
          <a:p>
            <a:r>
              <a:rPr lang="ru-RU" dirty="0"/>
              <a:t>демонстрируем под заявленный функционал каждой роли (открыть в разных браузерах заранее)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F4460-6503-445B-8A56-0254AB65E7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729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Таким образом в процессе дипломного проектирования продемонстрирован (вставить вид деятельности) в части реализации функционала (вставить) , </a:t>
            </a:r>
          </a:p>
          <a:p>
            <a:r>
              <a:rPr lang="ru-RU" dirty="0"/>
              <a:t>также было выполнено …… (вставить вид деятельности) через (…..вставить) , </a:t>
            </a:r>
          </a:p>
          <a:p>
            <a:endParaRPr lang="ru-RU" dirty="0"/>
          </a:p>
          <a:p>
            <a:r>
              <a:rPr lang="ru-RU" dirty="0"/>
              <a:t>В результате все цели (функциональные задачи) достигнуты (выполнены). Спасибо.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F4460-6503-445B-8A56-0254AB65E7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54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B4493-E3C8-4013-ABF2-C703136AD4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63EEDF8-475E-477C-A987-9B23A98036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BE86E1-9F5F-4CEA-9D81-1F2C8E07B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6DA3-B598-4B8A-8255-3391DDF783A7}" type="datetimeFigureOut">
              <a:rPr lang="ru-RU" smtClean="0"/>
              <a:t>12.06.2025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BC3810-D6CA-4B12-8AA5-7DF5CF3DD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9063BE-EA16-48A3-8992-B29920A9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580B-7502-4723-A328-990B3117F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9572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067077-9B49-47B9-A5FE-80CD7FA38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63BF900-CE03-4A93-8FF9-2AA3ADEC76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AA9DC2-1C89-4838-9CDF-84897948C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6DA3-B598-4B8A-8255-3391DDF783A7}" type="datetimeFigureOut">
              <a:rPr lang="ru-RU" smtClean="0"/>
              <a:t>12.06.2025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EB5615-1957-41FA-A180-3CC494ED1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4583B74-F5C4-4A0F-9A7B-44261E1E0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580B-7502-4723-A328-990B3117F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5168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81D8D13-5A14-4577-BF7A-F20310C58B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862C0B2-95FF-43B8-AC2D-08DD1E50D1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B28C0F-C092-4F04-9B00-B43B2B151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6DA3-B598-4B8A-8255-3391DDF783A7}" type="datetimeFigureOut">
              <a:rPr lang="ru-RU" smtClean="0"/>
              <a:t>12.06.2025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494C4DC-42C2-4D75-BE1B-ED3AAB95E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95503A-4B2D-49DD-9141-91EF78BF4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580B-7502-4723-A328-990B3117F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5636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A723B-5719-4EEA-B777-EAF3DA7FDF21}" type="datetimeFigureOut">
              <a:rPr lang="ru-RU" smtClean="0"/>
              <a:t>12.06.2025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4A5C1-EBA6-4D9B-83CC-431CB510693B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524000" y="731520"/>
            <a:ext cx="8534400" cy="347472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883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E051D6-DACB-4E1D-B3E0-21F301A0D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31C8D4-6D3B-47D5-8ECA-4F425CA30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D3EBD8D-49BF-4A85-BA57-68ACD048A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6DA3-B598-4B8A-8255-3391DDF783A7}" type="datetimeFigureOut">
              <a:rPr lang="ru-RU" smtClean="0"/>
              <a:t>12.06.2025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418BAA-0EBC-4340-9638-224B4EABD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A35976-5D74-40E0-B296-CE85083F7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580B-7502-4723-A328-990B3117F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6504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8989C5-6A8D-4F34-9C66-848ABDAD9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322CCB1-09A5-4E67-BCED-44887574F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591265-AA85-4038-980E-0E4D6AC21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6DA3-B598-4B8A-8255-3391DDF783A7}" type="datetimeFigureOut">
              <a:rPr lang="ru-RU" smtClean="0"/>
              <a:t>12.06.2025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59D130-0296-4360-ADC0-0EEDB20F4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F94C0C-4CED-4A84-A745-4ED26194C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580B-7502-4723-A328-990B3117F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5505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7F1C38-6D54-43A4-9A28-970F3680F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D84946-3751-48EB-9B3F-73DBB7897C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F62CF63-5B79-45B2-B784-CE7648A1BD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1C32103-57A4-490F-A727-8370FC704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6DA3-B598-4B8A-8255-3391DDF783A7}" type="datetimeFigureOut">
              <a:rPr lang="ru-RU" smtClean="0"/>
              <a:t>12.06.2025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94ACB28-912D-46D0-9020-F3461B91B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6EDB07B-116C-495A-A810-C2CA4898F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580B-7502-4723-A328-990B3117F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3075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43607E-AEE7-45E8-973F-C6A0F44E6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38246A5-1EA2-4060-88B9-AEEF4D4BA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8B82C7B-9FB3-42C3-B7F9-D830064995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1F208E3-7A6B-44D3-AAE0-436FC7D3DA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5BEA751-75E2-4770-AC4C-ABDE479A72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C2F5611-7733-484E-B406-9B1D29C9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6DA3-B598-4B8A-8255-3391DDF783A7}" type="datetimeFigureOut">
              <a:rPr lang="ru-RU" smtClean="0"/>
              <a:t>12.06.2025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4E223BB-96A8-4AA5-BDC6-57A8ECBA9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096D070-498B-4DC0-BD7D-0D38BAB0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580B-7502-4723-A328-990B3117F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1724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8CAC72-5242-47A2-8742-679E93210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1C6E1FF-3A97-4325-8E27-8C31D4BC6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6DA3-B598-4B8A-8255-3391DDF783A7}" type="datetimeFigureOut">
              <a:rPr lang="ru-RU" smtClean="0"/>
              <a:t>12.06.2025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E619FB1-8673-4A00-BB46-FEE2384C2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D0E1D98-B347-40A5-A48A-99A25F2B7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580B-7502-4723-A328-990B3117F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651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D3D4373-5614-495A-A779-7A5B480A2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6DA3-B598-4B8A-8255-3391DDF783A7}" type="datetimeFigureOut">
              <a:rPr lang="ru-RU" smtClean="0"/>
              <a:t>12.06.2025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325AA6-96C1-4630-B4DE-BC098226B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F2DB7E-3440-41AF-915A-C05E90C72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580B-7502-4723-A328-990B3117F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5898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CD6E2C-BCA5-41E4-892B-2B8A35CDE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8BABE5-695C-4FC0-8127-36E6EF69E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9FCF46C-D2D9-45FE-B285-2BEFDBA837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A0008DD-915F-4D6B-9B4C-5ADD4E2C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6DA3-B598-4B8A-8255-3391DDF783A7}" type="datetimeFigureOut">
              <a:rPr lang="ru-RU" smtClean="0"/>
              <a:t>12.06.2025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579F4DB-73B0-4276-897E-D7ABFC42E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1385446-C9EA-40EB-ACC5-3DE527918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580B-7502-4723-A328-990B3117F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7668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20478C-6799-43DC-97FA-9113AFCBB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1EFE25A-252C-487C-AD6C-CE86A769DA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31453A1-AD3C-47A3-9BB6-8A50661121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A20D80D-D7EB-4833-8538-CC4E43070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6DA3-B598-4B8A-8255-3391DDF783A7}" type="datetimeFigureOut">
              <a:rPr lang="ru-RU" smtClean="0"/>
              <a:t>12.06.2025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6705F5C-D657-4864-A677-2C6394448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2B13AE1-764F-405F-BD36-3EEF63317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580B-7502-4723-A328-990B3117F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37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B2CF29-2723-4C42-8522-1A6544C45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3B6F97B-9842-48C5-BF92-7072EB4B4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BD38571-CFC5-4622-B376-FD998376A1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76DA3-B598-4B8A-8255-3391DDF783A7}" type="datetimeFigureOut">
              <a:rPr lang="ru-RU" smtClean="0"/>
              <a:t>12.06.2025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B80B3E-3EC7-431D-B69D-1ABB7A9AD6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C3BBBD-9C88-4C2B-BC40-290AFD4778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F580B-7502-4723-A328-990B3117F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4321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7F0CE69-87EB-4A20-A6B5-BB5F26E30EFE}"/>
              </a:ext>
            </a:extLst>
          </p:cNvPr>
          <p:cNvSpPr txBox="1">
            <a:spLocks/>
          </p:cNvSpPr>
          <p:nvPr/>
        </p:nvSpPr>
        <p:spPr>
          <a:xfrm>
            <a:off x="2956347" y="2166319"/>
            <a:ext cx="6279306" cy="22331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/>
            <a:r>
              <a:rPr lang="ru-RU" sz="44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Дипломный проект </a:t>
            </a:r>
          </a:p>
          <a:p>
            <a:pPr marL="182880"/>
            <a:endParaRPr lang="ru-RU" sz="44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b="1" dirty="0"/>
              <a:t>ВЕБ-ПРИЛОЖЕНИЕ </a:t>
            </a:r>
            <a:r>
              <a:rPr lang="ru-RU" b="1"/>
              <a:t>«Автосалон»</a:t>
            </a:r>
            <a:endParaRPr lang="ru-RU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5634B-476B-4A2F-BF93-37FB94D1551F}"/>
              </a:ext>
            </a:extLst>
          </p:cNvPr>
          <p:cNvSpPr txBox="1"/>
          <p:nvPr/>
        </p:nvSpPr>
        <p:spPr>
          <a:xfrm>
            <a:off x="3273112" y="328071"/>
            <a:ext cx="56457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Министерство образования Иркутской области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Государственное бюджетное профессиональное </a:t>
            </a:r>
          </a:p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образовательное учреждение Иркутской области</a:t>
            </a:r>
          </a:p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«Иркутский авиационный техникум»</a:t>
            </a:r>
          </a:p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(ГБПОУИО «ИАТ»)</a:t>
            </a:r>
          </a:p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0D5ABF-E9F4-4772-9280-5F7BA2804737}"/>
              </a:ext>
            </a:extLst>
          </p:cNvPr>
          <p:cNvSpPr txBox="1"/>
          <p:nvPr/>
        </p:nvSpPr>
        <p:spPr>
          <a:xfrm>
            <a:off x="6762552" y="4910703"/>
            <a:ext cx="5282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Выполнил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Мясников Кирилл Сергеевич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Группа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ВЕБ-21-1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Руководитель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Стош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Андрей Павлович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65E94D-A645-4282-9D38-7B7D367B8784}"/>
              </a:ext>
            </a:extLst>
          </p:cNvPr>
          <p:cNvSpPr txBox="1"/>
          <p:nvPr/>
        </p:nvSpPr>
        <p:spPr>
          <a:xfrm>
            <a:off x="9731159" y="55990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D01F7D-6C97-4306-9332-2700335BDBB5}"/>
              </a:ext>
            </a:extLst>
          </p:cNvPr>
          <p:cNvSpPr txBox="1"/>
          <p:nvPr/>
        </p:nvSpPr>
        <p:spPr>
          <a:xfrm>
            <a:off x="5356310" y="6345263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Иркутск 2025</a:t>
            </a:r>
          </a:p>
        </p:txBody>
      </p:sp>
    </p:spTree>
    <p:extLst>
      <p:ext uri="{BB962C8B-B14F-4D97-AF65-F5344CB8AC3E}">
        <p14:creationId xmlns:p14="http://schemas.microsoft.com/office/powerpoint/2010/main" val="2761480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E5F768B2-AD3E-48D3-8D9E-B85855A1D699}"/>
              </a:ext>
            </a:extLst>
          </p:cNvPr>
          <p:cNvSpPr txBox="1">
            <a:spLocks/>
          </p:cNvSpPr>
          <p:nvPr/>
        </p:nvSpPr>
        <p:spPr>
          <a:xfrm>
            <a:off x="1778575" y="232584"/>
            <a:ext cx="8634849" cy="14323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b="1" dirty="0">
                <a:solidFill>
                  <a:schemeClr val="accent1"/>
                </a:solidFill>
              </a:rPr>
              <a:t>Цель</a:t>
            </a:r>
            <a:r>
              <a:rPr lang="en-US" sz="3200" b="1" dirty="0">
                <a:solidFill>
                  <a:schemeClr val="accent1"/>
                </a:solidFill>
              </a:rPr>
              <a:t>, </a:t>
            </a:r>
            <a:r>
              <a:rPr lang="ru-RU" sz="3200" b="1" dirty="0">
                <a:solidFill>
                  <a:schemeClr val="accent1"/>
                </a:solidFill>
              </a:rPr>
              <a:t>задачи дипломного проектирования 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975B4357-85C4-48BF-8D26-ED26BD6CFFAD}"/>
              </a:ext>
            </a:extLst>
          </p:cNvPr>
          <p:cNvSpPr txBox="1">
            <a:spLocks/>
          </p:cNvSpPr>
          <p:nvPr/>
        </p:nvSpPr>
        <p:spPr>
          <a:xfrm>
            <a:off x="644490" y="1803069"/>
            <a:ext cx="11095954" cy="524435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Цель дипломного проектирования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разработка веб-приложения «Автосалон», которое позволит автоматизировать процессы продажи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автомобил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ru-RU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Задачи дипломного проектирования</a:t>
            </a:r>
            <a:r>
              <a:rPr lang="en-US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Провести исследование деятельности автосалона.</a:t>
            </a:r>
          </a:p>
          <a:p>
            <a:pPr lvl="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Определить инструментальные средства проектирования и реализации.</a:t>
            </a:r>
          </a:p>
          <a:p>
            <a:pPr lvl="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Разработать техническое задание.</a:t>
            </a:r>
          </a:p>
          <a:p>
            <a:pPr lvl="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Спроектировать базу данных.</a:t>
            </a:r>
          </a:p>
          <a:p>
            <a:pPr lvl="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Спроектировать интерфейс пользователя.</a:t>
            </a:r>
          </a:p>
          <a:p>
            <a:pPr lvl="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Реализовать веб-приложение</a:t>
            </a:r>
          </a:p>
          <a:p>
            <a:pPr lvl="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Провести тестирование веб-приложения.</a:t>
            </a:r>
          </a:p>
          <a:p>
            <a:pPr lvl="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Составить программную документацию.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0DA046-37F4-4DE3-B662-ED8DB0206F28}"/>
              </a:ext>
            </a:extLst>
          </p:cNvPr>
          <p:cNvSpPr txBox="1"/>
          <p:nvPr/>
        </p:nvSpPr>
        <p:spPr>
          <a:xfrm>
            <a:off x="11388491" y="6277293"/>
            <a:ext cx="545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19720AC8-DF0D-4A16-BF85-60B8C88DC2B2}"/>
              </a:ext>
            </a:extLst>
          </p:cNvPr>
          <p:cNvSpPr/>
          <p:nvPr/>
        </p:nvSpPr>
        <p:spPr>
          <a:xfrm>
            <a:off x="326450" y="1572343"/>
            <a:ext cx="11221060" cy="49050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8488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E5F768B2-AD3E-48D3-8D9E-B85855A1D699}"/>
              </a:ext>
            </a:extLst>
          </p:cNvPr>
          <p:cNvSpPr txBox="1">
            <a:spLocks/>
          </p:cNvSpPr>
          <p:nvPr/>
        </p:nvSpPr>
        <p:spPr>
          <a:xfrm>
            <a:off x="2287061" y="319655"/>
            <a:ext cx="863484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accent1"/>
                </a:solidFill>
              </a:rPr>
              <a:t>Предметная область дипломного проекта</a:t>
            </a:r>
            <a:endParaRPr lang="ru-RU" sz="3200" b="1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975B4357-85C4-48BF-8D26-ED26BD6CFFAD}"/>
              </a:ext>
            </a:extLst>
          </p:cNvPr>
          <p:cNvSpPr txBox="1">
            <a:spLocks/>
          </p:cNvSpPr>
          <p:nvPr/>
        </p:nvSpPr>
        <p:spPr>
          <a:xfrm>
            <a:off x="369663" y="1754322"/>
            <a:ext cx="5047706" cy="524435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200" dirty="0"/>
              <a:t>В качестве предметной области выбрана автоматизация процессов в автосалоне, которая специализируется на продаже новых и поддержанных автомобилей физическими лицам .</a:t>
            </a:r>
            <a:endParaRPr lang="ru-RU" sz="2200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0DA046-37F4-4DE3-B662-ED8DB0206F28}"/>
              </a:ext>
            </a:extLst>
          </p:cNvPr>
          <p:cNvSpPr txBox="1"/>
          <p:nvPr/>
        </p:nvSpPr>
        <p:spPr>
          <a:xfrm>
            <a:off x="11388491" y="6277293"/>
            <a:ext cx="545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ED6FD72F-91C7-4F3D-B4FA-3362BA398D1C}"/>
              </a:ext>
            </a:extLst>
          </p:cNvPr>
          <p:cNvSpPr txBox="1">
            <a:spLocks/>
          </p:cNvSpPr>
          <p:nvPr/>
        </p:nvSpPr>
        <p:spPr>
          <a:xfrm>
            <a:off x="6604486" y="1462655"/>
            <a:ext cx="5507001" cy="524435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165100" lvl="0" indent="0" algn="just">
              <a:spcAft>
                <a:spcPts val="0"/>
              </a:spcAft>
              <a:buNone/>
            </a:pPr>
            <a:endParaRPr lang="ru-RU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71E9B16-7AA2-449A-A91A-1FB7C7E2E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5607" y="1754322"/>
            <a:ext cx="5840997" cy="328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064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9CFF2710-5C29-443A-A696-F9786282AB5C}"/>
              </a:ext>
            </a:extLst>
          </p:cNvPr>
          <p:cNvSpPr txBox="1">
            <a:spLocks/>
          </p:cNvSpPr>
          <p:nvPr/>
        </p:nvSpPr>
        <p:spPr>
          <a:xfrm>
            <a:off x="1699404" y="-100195"/>
            <a:ext cx="928202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Инструментальные средства разработки</a:t>
            </a:r>
          </a:p>
        </p:txBody>
      </p:sp>
      <p:graphicFrame>
        <p:nvGraphicFramePr>
          <p:cNvPr id="2" name="Таблица 2">
            <a:extLst>
              <a:ext uri="{FF2B5EF4-FFF2-40B4-BE49-F238E27FC236}">
                <a16:creationId xmlns:a16="http://schemas.microsoft.com/office/drawing/2014/main" id="{B48BD70D-31AF-4588-958D-B470BEDBD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656458"/>
              </p:ext>
            </p:extLst>
          </p:nvPr>
        </p:nvGraphicFramePr>
        <p:xfrm>
          <a:off x="505326" y="988185"/>
          <a:ext cx="11176642" cy="533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2874">
                  <a:extLst>
                    <a:ext uri="{9D8B030D-6E8A-4147-A177-3AD203B41FA5}">
                      <a16:colId xmlns:a16="http://schemas.microsoft.com/office/drawing/2014/main" val="489332136"/>
                    </a:ext>
                  </a:extLst>
                </a:gridCol>
                <a:gridCol w="3309788">
                  <a:extLst>
                    <a:ext uri="{9D8B030D-6E8A-4147-A177-3AD203B41FA5}">
                      <a16:colId xmlns:a16="http://schemas.microsoft.com/office/drawing/2014/main" val="699667990"/>
                    </a:ext>
                  </a:extLst>
                </a:gridCol>
                <a:gridCol w="3723980">
                  <a:extLst>
                    <a:ext uri="{9D8B030D-6E8A-4147-A177-3AD203B41FA5}">
                      <a16:colId xmlns:a16="http://schemas.microsoft.com/office/drawing/2014/main" val="3597329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Этап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Изображение (логотип)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Название инструмента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5068126"/>
                  </a:ext>
                </a:extLst>
              </a:tr>
              <a:tr h="71212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Функциональное </a:t>
                      </a:r>
                      <a:r>
                        <a:rPr lang="ru-RU" sz="1800" kern="1200" dirty="0"/>
                        <a:t>проектирование программного продукта</a:t>
                      </a:r>
                      <a:endParaRPr lang="ru-RU" sz="18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Draw.io</a:t>
                      </a:r>
                      <a:endParaRPr lang="ru-RU" sz="1800" dirty="0"/>
                    </a:p>
                    <a:p>
                      <a:pPr algn="ctr"/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190659"/>
                  </a:ext>
                </a:extLst>
              </a:tr>
              <a:tr h="650792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Проектирование и реализация базы данных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  <a:cs typeface="Arial" panose="020B0604020202020204" pitchFamily="34" charset="0"/>
                        </a:rPr>
                        <a:t>MySQL Workbench</a:t>
                      </a:r>
                      <a:r>
                        <a:rPr lang="ru-RU" sz="1800" dirty="0">
                          <a:latin typeface="+mn-lt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800" dirty="0">
                          <a:latin typeface="+mn-lt"/>
                          <a:cs typeface="Arial" panose="020B0604020202020204" pitchFamily="34" charset="0"/>
                        </a:rPr>
                        <a:t>MySQL</a:t>
                      </a:r>
                      <a:endParaRPr lang="ru-RU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248937"/>
                  </a:ext>
                </a:extLst>
              </a:tr>
              <a:tr h="650792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Проектирование интерфейса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Figma</a:t>
                      </a:r>
                      <a:endParaRPr lang="ru-RU" sz="1800" dirty="0">
                        <a:latin typeface="+mn-lt"/>
                      </a:endParaRPr>
                    </a:p>
                    <a:p>
                      <a:pPr algn="ctr"/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060549"/>
                  </a:ext>
                </a:extLst>
              </a:tr>
              <a:tr h="650792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Реализация (среда разработки)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Visual Studio</a:t>
                      </a:r>
                      <a:r>
                        <a:rPr lang="en-US" sz="1800" baseline="0" dirty="0"/>
                        <a:t> Code</a:t>
                      </a:r>
                      <a:endParaRPr lang="ru-RU" sz="1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600580"/>
                  </a:ext>
                </a:extLst>
              </a:tr>
              <a:tr h="650792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Реализация (инструменты, языки)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PHP, HTML, CSS</a:t>
                      </a:r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50000"/>
                  </a:ext>
                </a:extLst>
              </a:tr>
              <a:tr h="650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Разработка (фреймворки)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Laravel, </a:t>
                      </a:r>
                      <a:r>
                        <a:rPr lang="en-US" sz="1800" dirty="0"/>
                        <a:t>Tailwind CSS</a:t>
                      </a:r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3506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Тестирование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PHPUnit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9277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СУБД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MySQL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182917"/>
                  </a:ext>
                </a:extLst>
              </a:tr>
            </a:tbl>
          </a:graphicData>
        </a:graphic>
      </p:graphicFrame>
      <p:sp>
        <p:nvSpPr>
          <p:cNvPr id="6" name="AutoShape 4" descr="Visual Studio Code Logo Vector SVG Icon - SVG Repo">
            <a:extLst>
              <a:ext uri="{FF2B5EF4-FFF2-40B4-BE49-F238E27FC236}">
                <a16:creationId xmlns:a16="http://schemas.microsoft.com/office/drawing/2014/main" id="{FD79F5A1-B225-4765-B243-43A7D0327C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CF444B-5BC2-419D-85AC-7F8C28A447C8}"/>
              </a:ext>
            </a:extLst>
          </p:cNvPr>
          <p:cNvSpPr txBox="1"/>
          <p:nvPr/>
        </p:nvSpPr>
        <p:spPr>
          <a:xfrm>
            <a:off x="11646716" y="6421554"/>
            <a:ext cx="545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accent1"/>
                </a:solidFill>
              </a:rPr>
              <a:t>4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4540C011-695C-4F94-A689-B6110B208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114" y="1459844"/>
            <a:ext cx="466572" cy="466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 descr="https://images.squarespace-cdn.com/content/v1/5ed426eb2067431c13c1337e/1602556467361-B84YT34JW2V8MH9PB2A1/Figma.png">
            <a:extLst>
              <a:ext uri="{FF2B5EF4-FFF2-40B4-BE49-F238E27FC236}">
                <a16:creationId xmlns:a16="http://schemas.microsoft.com/office/drawing/2014/main" id="{6C8FF15D-6575-49F7-BE5B-8440780C95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11" t="20262" r="23179" b="25910"/>
          <a:stretch/>
        </p:blipFill>
        <p:spPr bwMode="auto">
          <a:xfrm>
            <a:off x="5949427" y="2814749"/>
            <a:ext cx="506177" cy="49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s://upload.wikimedia.org/wikipedia/commons/thumb/9/9a/Visual_Studio_Code_1.35_icon.svg/1200px-Visual_Studio_Code_1.35_icon.svg.png">
            <a:extLst>
              <a:ext uri="{FF2B5EF4-FFF2-40B4-BE49-F238E27FC236}">
                <a16:creationId xmlns:a16="http://schemas.microsoft.com/office/drawing/2014/main" id="{0837FE12-4175-4A9B-8522-1D1CE26C9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320" y="3429000"/>
            <a:ext cx="537085" cy="53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B70DC72-C715-4C6B-BE3D-7105D91616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41147" y="4092605"/>
            <a:ext cx="952500" cy="4762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2C90691-19B5-4460-9515-D4557659F81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93647" y="4092513"/>
            <a:ext cx="506177" cy="50617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F44A9C7-7B56-4E50-89BE-8EE4BE58A44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22843" y="4066391"/>
            <a:ext cx="537995" cy="537995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530AC64F-6BFF-4AFD-8BD5-4D131277E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1549" y="4669780"/>
            <a:ext cx="652098" cy="65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885A8E0-2604-4830-9708-E3C9728A7E0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45149" y="4730829"/>
            <a:ext cx="802858" cy="4830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1B24919-4836-488B-AD91-1DB3579EE90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35868" y="5264028"/>
            <a:ext cx="1333293" cy="537995"/>
          </a:xfrm>
          <a:prstGeom prst="rect">
            <a:avLst/>
          </a:prstGeom>
        </p:spPr>
      </p:pic>
      <p:pic>
        <p:nvPicPr>
          <p:cNvPr id="1026" name="Picture 2" descr="How to Enable Autocomplete MySQL workbench">
            <a:extLst>
              <a:ext uri="{FF2B5EF4-FFF2-40B4-BE49-F238E27FC236}">
                <a16:creationId xmlns:a16="http://schemas.microsoft.com/office/drawing/2014/main" id="{21FA5D51-EC8B-4822-9DF5-E04394F51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642" y="2124812"/>
            <a:ext cx="577515" cy="57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MySQL — Википедия">
            <a:extLst>
              <a:ext uri="{FF2B5EF4-FFF2-40B4-BE49-F238E27FC236}">
                <a16:creationId xmlns:a16="http://schemas.microsoft.com/office/drawing/2014/main" id="{E3E3F1D2-2AE9-47D3-B701-0F87BF304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959" y="5753589"/>
            <a:ext cx="794423" cy="54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121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21EA8F00-3DD0-4256-8C2D-D62221C45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285" y="177119"/>
            <a:ext cx="7189575" cy="114300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ru-RU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Проектирование базы данных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B9F4FE-3FA8-43BD-A563-A96EBAA4E414}"/>
              </a:ext>
            </a:extLst>
          </p:cNvPr>
          <p:cNvSpPr txBox="1"/>
          <p:nvPr/>
        </p:nvSpPr>
        <p:spPr>
          <a:xfrm>
            <a:off x="5358313" y="1043282"/>
            <a:ext cx="2424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ER-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35AB10-481D-490B-8F68-3E2ED02099F5}"/>
              </a:ext>
            </a:extLst>
          </p:cNvPr>
          <p:cNvSpPr txBox="1"/>
          <p:nvPr/>
        </p:nvSpPr>
        <p:spPr>
          <a:xfrm>
            <a:off x="11541379" y="6288656"/>
            <a:ext cx="545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91C682-6ABD-4DA4-A18A-A4A9DD4F28D1}"/>
              </a:ext>
            </a:extLst>
          </p:cNvPr>
          <p:cNvSpPr txBox="1"/>
          <p:nvPr/>
        </p:nvSpPr>
        <p:spPr>
          <a:xfrm>
            <a:off x="4993294" y="3631721"/>
            <a:ext cx="220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Картинка </a:t>
            </a:r>
            <a:r>
              <a:rPr lang="en-US" dirty="0"/>
              <a:t>ER-</a:t>
            </a:r>
            <a:r>
              <a:rPr lang="ru-RU" dirty="0"/>
              <a:t>модели</a:t>
            </a:r>
          </a:p>
        </p:txBody>
      </p:sp>
      <p:pic>
        <p:nvPicPr>
          <p:cNvPr id="5" name="Рисунок 4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86AC8B5-3241-22BB-3CDA-A54638DFFB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009" r="-97" b="16806"/>
          <a:stretch>
            <a:fillRect/>
          </a:stretch>
        </p:blipFill>
        <p:spPr>
          <a:xfrm>
            <a:off x="3050674" y="1485900"/>
            <a:ext cx="6337189" cy="503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169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21EA8F00-3DD0-4256-8C2D-D62221C45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596" y="131264"/>
            <a:ext cx="10688128" cy="1143000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Проектирование схемы навигации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A88024-58AE-44C6-B20D-7F9EE8573855}"/>
              </a:ext>
            </a:extLst>
          </p:cNvPr>
          <p:cNvSpPr txBox="1"/>
          <p:nvPr/>
        </p:nvSpPr>
        <p:spPr>
          <a:xfrm>
            <a:off x="11500635" y="6326626"/>
            <a:ext cx="545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accent1"/>
                </a:solidFill>
              </a:rPr>
              <a:t>6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1DCDAC1-E1BF-4EE4-8F5E-517F04211AC9}"/>
              </a:ext>
            </a:extLst>
          </p:cNvPr>
          <p:cNvSpPr/>
          <p:nvPr/>
        </p:nvSpPr>
        <p:spPr>
          <a:xfrm>
            <a:off x="5206005" y="1089598"/>
            <a:ext cx="2629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Карта веб-приложения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 descr="Изображение выглядит как текст, снимок экрана, Шрифт, прямоугольны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D43CCE1-A01E-106A-A3D2-09E5C09AE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055" y="1572954"/>
            <a:ext cx="848677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34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00BC0C-F276-4244-A7CD-BD0F4DCD9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8325"/>
            <a:ext cx="10515600" cy="1325563"/>
          </a:xfrm>
        </p:spPr>
        <p:txBody>
          <a:bodyPr/>
          <a:lstStyle/>
          <a:p>
            <a:r>
              <a:rPr lang="ru-RU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Демонстрация дипломного проекта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FBD571-39F3-4865-BB27-AA37ACFF1329}"/>
              </a:ext>
            </a:extLst>
          </p:cNvPr>
          <p:cNvSpPr txBox="1"/>
          <p:nvPr/>
        </p:nvSpPr>
        <p:spPr>
          <a:xfrm>
            <a:off x="11541379" y="6288656"/>
            <a:ext cx="545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accent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86539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03DB970B-9C80-46DC-8E32-7C5FC8006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267" y="81542"/>
            <a:ext cx="3643659" cy="1143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Вывод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02937D-A278-4C52-9A34-EB4FF55CE159}"/>
              </a:ext>
            </a:extLst>
          </p:cNvPr>
          <p:cNvSpPr txBox="1"/>
          <p:nvPr/>
        </p:nvSpPr>
        <p:spPr>
          <a:xfrm>
            <a:off x="11567585" y="6378763"/>
            <a:ext cx="545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>
                <a:solidFill>
                  <a:schemeClr val="accent1"/>
                </a:solidFill>
              </a:rPr>
              <a:t>8</a:t>
            </a:r>
            <a:endParaRPr lang="ru-RU" sz="2000" b="1" dirty="0">
              <a:solidFill>
                <a:schemeClr val="accent1"/>
              </a:solidFill>
            </a:endParaRP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6F3AF087-7F16-4D4B-BE0E-647816F63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377679"/>
              </p:ext>
            </p:extLst>
          </p:nvPr>
        </p:nvGraphicFramePr>
        <p:xfrm>
          <a:off x="624334" y="980658"/>
          <a:ext cx="11215893" cy="5033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666">
                  <a:extLst>
                    <a:ext uri="{9D8B030D-6E8A-4147-A177-3AD203B41FA5}">
                      <a16:colId xmlns:a16="http://schemas.microsoft.com/office/drawing/2014/main" val="768004564"/>
                    </a:ext>
                  </a:extLst>
                </a:gridCol>
                <a:gridCol w="7522227">
                  <a:extLst>
                    <a:ext uri="{9D8B030D-6E8A-4147-A177-3AD203B41FA5}">
                      <a16:colId xmlns:a16="http://schemas.microsoft.com/office/drawing/2014/main" val="24764890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Виды деятельности: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Функциональные задачи программного продукта:</a:t>
                      </a:r>
                      <a:endParaRPr lang="ru-RU" sz="1800" b="1" dirty="0">
                        <a:solidFill>
                          <a:schemeClr val="bg1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19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Проектирование и разработка интерфейсов пользователя</a:t>
                      </a:r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65100" lvl="0" indent="0" algn="just"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ru-RU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Разработка дизайна веб-приложения:</a:t>
                      </a:r>
                    </a:p>
                    <a:p>
                      <a:pPr marL="342900" marR="165100" lvl="0" indent="-342900" algn="just"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ru-RU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Разработка прототипов.</a:t>
                      </a:r>
                    </a:p>
                    <a:p>
                      <a:pPr marL="342900" marR="165100" lvl="0" indent="-342900" algn="just"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ru-RU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Выбор цветовой гаммы и типографики.</a:t>
                      </a:r>
                    </a:p>
                    <a:p>
                      <a:pPr marL="342900" marR="165100" lvl="0" indent="-342900" algn="just"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ru-RU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Разработка дизайн-макетов.</a:t>
                      </a:r>
                    </a:p>
                    <a:p>
                      <a:pPr marL="0" marR="165100" lvl="0" indent="0" algn="just"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endParaRPr lang="ru-RU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808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Проектирование и разработка информационных систем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ru-RU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Реализация функционала веб-приложения для ролей:</a:t>
                      </a:r>
                    </a:p>
                    <a:p>
                      <a:pPr marL="342900" indent="-342900" algn="just">
                        <a:lnSpc>
                          <a:spcPct val="10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ru-RU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Администратор.</a:t>
                      </a:r>
                    </a:p>
                    <a:p>
                      <a:pPr marL="342900" indent="-342900" algn="just">
                        <a:lnSpc>
                          <a:spcPct val="10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ru-RU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Клиент.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indent="-342900" algn="just">
                        <a:lnSpc>
                          <a:spcPct val="10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ru-RU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Менеджер</a:t>
                      </a: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Тестирование веб-приложения.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0326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2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Проектирование, разработка и оптимизация веб-приложений</a:t>
                      </a:r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Разработка технического задания.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Разработка интерфейса пользователя.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5231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479582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</TotalTime>
  <Words>484</Words>
  <Application>Microsoft Office PowerPoint</Application>
  <PresentationFormat>Widescreen</PresentationFormat>
  <Paragraphs>117</Paragraphs>
  <Slides>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Тема Office</vt:lpstr>
      <vt:lpstr>PowerPoint Presentation</vt:lpstr>
      <vt:lpstr>PowerPoint Presentation</vt:lpstr>
      <vt:lpstr>PowerPoint Presentation</vt:lpstr>
      <vt:lpstr>PowerPoint Presentation</vt:lpstr>
      <vt:lpstr>Проектирование базы данных</vt:lpstr>
      <vt:lpstr>Проектирование схемы навигации</vt:lpstr>
      <vt:lpstr>Демонстрация дипломного проекта</vt:lpstr>
      <vt:lpstr>Вывод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_Moore.Skrim_</dc:creator>
  <cp:lastModifiedBy>DP</cp:lastModifiedBy>
  <cp:revision>101</cp:revision>
  <dcterms:created xsi:type="dcterms:W3CDTF">2023-05-28T07:05:17Z</dcterms:created>
  <dcterms:modified xsi:type="dcterms:W3CDTF">2025-06-12T21:56:58Z</dcterms:modified>
</cp:coreProperties>
</file>